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56" r:id="rId2"/>
    <p:sldId id="257" r:id="rId3"/>
    <p:sldId id="258" r:id="rId4"/>
    <p:sldId id="259" r:id="rId5"/>
    <p:sldId id="260" r:id="rId6"/>
    <p:sldId id="261" r:id="rId7"/>
    <p:sldId id="262" r:id="rId8"/>
    <p:sldId id="263" r:id="rId9"/>
    <p:sldId id="265" r:id="rId10"/>
    <p:sldId id="273"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3D1945-7417-4230-B2C3-64D379952CBE}" type="datetimeFigureOut">
              <a:rPr lang="en-US" smtClean="0"/>
              <a:pPr/>
              <a:t>9/22/2015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8396AA-3C7C-4655-854E-1B8C8382AACA}" type="slidenum">
              <a:rPr lang="en-US" smtClean="0"/>
              <a:pPr/>
              <a:t>‹#›</a:t>
            </a:fld>
            <a:endParaRPr lang="en-US"/>
          </a:p>
        </p:txBody>
      </p:sp>
    </p:spTree>
    <p:extLst>
      <p:ext uri="{BB962C8B-B14F-4D97-AF65-F5344CB8AC3E}">
        <p14:creationId xmlns:p14="http://schemas.microsoft.com/office/powerpoint/2010/main" val="1793427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8396AA-3C7C-4655-854E-1B8C8382AACA}" type="slidenum">
              <a:rPr lang="en-US" smtClean="0"/>
              <a:pPr/>
              <a:t>5</a:t>
            </a:fld>
            <a:endParaRPr lang="en-US"/>
          </a:p>
        </p:txBody>
      </p:sp>
    </p:spTree>
    <p:extLst>
      <p:ext uri="{BB962C8B-B14F-4D97-AF65-F5344CB8AC3E}">
        <p14:creationId xmlns:p14="http://schemas.microsoft.com/office/powerpoint/2010/main" val="2062773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2AA4935-7585-440F-A885-4EA8E240809B}" type="datetimeFigureOut">
              <a:rPr lang="en-US" smtClean="0"/>
              <a:pPr/>
              <a:t>9/22/2015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48756D2-975C-4145-A254-6C28CC7269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AA4935-7585-440F-A885-4EA8E240809B}"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AA4935-7585-440F-A885-4EA8E240809B}"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AA4935-7585-440F-A885-4EA8E240809B}"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2AA4935-7585-440F-A885-4EA8E240809B}"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756D2-975C-4145-A254-6C28CC7269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AA4935-7585-440F-A885-4EA8E240809B}" type="datetimeFigureOut">
              <a:rPr lang="en-US" smtClean="0"/>
              <a:pPr/>
              <a:t>9/22/2015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2AA4935-7585-440F-A885-4EA8E240809B}" type="datetimeFigureOut">
              <a:rPr lang="en-US" smtClean="0"/>
              <a:pPr/>
              <a:t>9/22/2015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2AA4935-7585-440F-A885-4EA8E240809B}" type="datetimeFigureOut">
              <a:rPr lang="en-US" smtClean="0"/>
              <a:pPr/>
              <a:t>9/22/2015</a:t>
            </a:fld>
            <a:endParaRPr lang="en-US"/>
          </a:p>
        </p:txBody>
      </p:sp>
      <p:sp>
        <p:nvSpPr>
          <p:cNvPr id="8" name="Slide Number Placeholder 7"/>
          <p:cNvSpPr>
            <a:spLocks noGrp="1"/>
          </p:cNvSpPr>
          <p:nvPr>
            <p:ph type="sldNum" sz="quarter" idx="11"/>
          </p:nvPr>
        </p:nvSpPr>
        <p:spPr/>
        <p:txBody>
          <a:bodyPr/>
          <a:lstStyle/>
          <a:p>
            <a:fld id="{648756D2-975C-4145-A254-6C28CC7269B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A4935-7585-440F-A885-4EA8E240809B}" type="datetimeFigureOut">
              <a:rPr lang="en-US" smtClean="0"/>
              <a:pPr/>
              <a:t>9/22/2015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AA4935-7585-440F-A885-4EA8E240809B}" type="datetimeFigureOut">
              <a:rPr lang="en-US" smtClean="0"/>
              <a:pPr/>
              <a:t>9/22/2015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648756D2-975C-4145-A254-6C28CC7269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2AA4935-7585-440F-A885-4EA8E240809B}" type="datetimeFigureOut">
              <a:rPr lang="en-US" smtClean="0"/>
              <a:pPr/>
              <a:t>9/22/2015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2AA4935-7585-440F-A885-4EA8E240809B}" type="datetimeFigureOut">
              <a:rPr lang="en-US" smtClean="0"/>
              <a:pPr/>
              <a:t>9/22/2015</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48756D2-975C-4145-A254-6C28CC7269B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114800"/>
            <a:ext cx="5105400" cy="1828800"/>
          </a:xfrm>
        </p:spPr>
        <p:txBody>
          <a:bodyPr>
            <a:normAutofit fontScale="90000"/>
          </a:bodyPr>
          <a:lstStyle/>
          <a:p>
            <a:pPr algn="l"/>
            <a:r>
              <a:rPr lang="en-US" b="0" dirty="0" smtClean="0">
                <a:latin typeface="Poor Richard" pitchFamily="18" charset="0"/>
              </a:rPr>
              <a:t>“The United States and Latin America”</a:t>
            </a:r>
            <a:endParaRPr lang="en-US" b="0" dirty="0">
              <a:latin typeface="Poor Richard"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60658">
            <a:off x="975552" y="361529"/>
            <a:ext cx="3124200" cy="323635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65273">
            <a:off x="4631543" y="461530"/>
            <a:ext cx="4055533" cy="299178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1259" y="3886200"/>
            <a:ext cx="3299114" cy="2639291"/>
          </a:xfrm>
          <a:prstGeom prst="rect">
            <a:avLst/>
          </a:prstGeom>
        </p:spPr>
      </p:pic>
    </p:spTree>
    <p:extLst>
      <p:ext uri="{BB962C8B-B14F-4D97-AF65-F5344CB8AC3E}">
        <p14:creationId xmlns:p14="http://schemas.microsoft.com/office/powerpoint/2010/main" val="2617022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Poor Richard" panose="02080502050505020702" pitchFamily="18" charset="0"/>
              </a:rPr>
              <a:t>The Great White Fleet</a:t>
            </a:r>
            <a:endParaRPr lang="en-US" u="sng" dirty="0">
              <a:latin typeface="Poor Richard" panose="02080502050505020702" pitchFamily="18" charset="0"/>
            </a:endParaRPr>
          </a:p>
        </p:txBody>
      </p:sp>
      <p:sp>
        <p:nvSpPr>
          <p:cNvPr id="4" name="Content Placeholder 3"/>
          <p:cNvSpPr>
            <a:spLocks noGrp="1"/>
          </p:cNvSpPr>
          <p:nvPr>
            <p:ph sz="half" idx="1"/>
          </p:nvPr>
        </p:nvSpPr>
        <p:spPr>
          <a:xfrm>
            <a:off x="5715000" y="609601"/>
            <a:ext cx="3124200" cy="5521228"/>
          </a:xfrm>
        </p:spPr>
        <p:txBody>
          <a:bodyPr>
            <a:normAutofit fontScale="85000" lnSpcReduction="20000"/>
          </a:bodyPr>
          <a:lstStyle/>
          <a:p>
            <a:pPr marL="36576" indent="0">
              <a:buNone/>
            </a:pPr>
            <a:r>
              <a:rPr lang="en-US" dirty="0" smtClean="0">
                <a:latin typeface="Poor Richard" panose="02080502050505020702" pitchFamily="18" charset="0"/>
              </a:rPr>
              <a:t>The Great White Fleet was commissioned and sent around the world by Theodore Roosevelt on a goodwill tour.  Yet, a not so subtle undercurrent came along with the fleet’s visits to foreign ports.  American naval power – and the United States as a military force – was on display.  While a handful of places may have felt increased security by the presence of the American fleet, most took the ships for what they were: a projection of American strength – posturing for greater respect from foreign rivals. </a:t>
            </a:r>
            <a:endParaRPr lang="en-US" dirty="0">
              <a:latin typeface="Poor Richard" panose="02080502050505020702" pitchFamily="18" charset="0"/>
            </a:endParaRPr>
          </a:p>
        </p:txBody>
      </p:sp>
      <p:pic>
        <p:nvPicPr>
          <p:cNvPr id="6" name="Content Placeholder 5"/>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4727" b="9387"/>
          <a:stretch/>
        </p:blipFill>
        <p:spPr>
          <a:xfrm>
            <a:off x="381000" y="1600200"/>
            <a:ext cx="5188911" cy="3810000"/>
          </a:xfrm>
        </p:spPr>
      </p:pic>
    </p:spTree>
    <p:extLst>
      <p:ext uri="{BB962C8B-B14F-4D97-AF65-F5344CB8AC3E}">
        <p14:creationId xmlns:p14="http://schemas.microsoft.com/office/powerpoint/2010/main" val="932412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76800"/>
            <a:ext cx="7467600" cy="1143000"/>
          </a:xfrm>
        </p:spPr>
        <p:txBody>
          <a:bodyPr>
            <a:normAutofit fontScale="90000"/>
          </a:bodyPr>
          <a:lstStyle/>
          <a:p>
            <a:r>
              <a:rPr lang="en-US" sz="2800" dirty="0" smtClean="0">
                <a:latin typeface="Poor Richard" pitchFamily="18" charset="0"/>
              </a:rPr>
              <a:t>Roosevelt believed that Americans must be ready to use force to get their way if diplomacy failed</a:t>
            </a:r>
            <a:r>
              <a:rPr lang="en-US" sz="2800" dirty="0" smtClean="0">
                <a:latin typeface="Poor Richard" pitchFamily="18" charset="0"/>
              </a:rPr>
              <a:t>.  Diplomacy was a fine way of articulating needs; however, defere</a:t>
            </a:r>
            <a:r>
              <a:rPr lang="en-US" sz="2800" dirty="0" smtClean="0">
                <a:latin typeface="Poor Richard" pitchFamily="18" charset="0"/>
              </a:rPr>
              <a:t>nce to the goals of foreign nationals over American self interest was not in the interest of the American people.</a:t>
            </a:r>
            <a:endParaRPr lang="en-US" sz="2800" dirty="0">
              <a:latin typeface="Poor Richard"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304800"/>
            <a:ext cx="5875178" cy="3897202"/>
          </a:xfrm>
        </p:spPr>
      </p:pic>
    </p:spTree>
    <p:extLst>
      <p:ext uri="{BB962C8B-B14F-4D97-AF65-F5344CB8AC3E}">
        <p14:creationId xmlns:p14="http://schemas.microsoft.com/office/powerpoint/2010/main" val="4178315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4000" u="sng" dirty="0" smtClean="0">
                <a:latin typeface="Poor Richard" pitchFamily="18" charset="0"/>
              </a:rPr>
              <a:t>The Roosevelt Corollary</a:t>
            </a:r>
            <a:endParaRPr lang="en-US" sz="4000" u="sng" dirty="0">
              <a:latin typeface="Poor Richard" pitchFamily="18" charset="0"/>
            </a:endParaRPr>
          </a:p>
        </p:txBody>
      </p:sp>
      <p:sp>
        <p:nvSpPr>
          <p:cNvPr id="6" name="Text Placeholder 5"/>
          <p:cNvSpPr>
            <a:spLocks noGrp="1"/>
          </p:cNvSpPr>
          <p:nvPr>
            <p:ph sz="half" idx="1"/>
          </p:nvPr>
        </p:nvSpPr>
        <p:spPr/>
        <p:txBody>
          <a:bodyPr>
            <a:noAutofit/>
          </a:bodyPr>
          <a:lstStyle/>
          <a:p>
            <a:r>
              <a:rPr lang="en-US" sz="2000" dirty="0" smtClean="0">
                <a:latin typeface="Poor Richard" pitchFamily="18" charset="0"/>
              </a:rPr>
              <a:t>An addition to the Monroe Doctrine which argued that “when the neighbors of the United States got into disputes with foreign nations, the United States had the right to ‘exercise international police power’ to restore order.  The United States was creating its own Sphere of Influence – in the entire Western Hemisphere.</a:t>
            </a:r>
            <a:endParaRPr lang="en-US" sz="2000" dirty="0">
              <a:latin typeface="Poor Richard" pitchFamily="18" charset="0"/>
            </a:endParaRPr>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191000" y="1752600"/>
            <a:ext cx="4038600" cy="4442460"/>
          </a:xfrm>
        </p:spPr>
      </p:pic>
    </p:spTree>
    <p:extLst>
      <p:ext uri="{BB962C8B-B14F-4D97-AF65-F5344CB8AC3E}">
        <p14:creationId xmlns:p14="http://schemas.microsoft.com/office/powerpoint/2010/main" val="1559822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smtClean="0">
                <a:latin typeface="Poor Richard" pitchFamily="18" charset="0"/>
              </a:rPr>
              <a:t>Not surprisingly, Europeans and Latin Americans had a different take on the Roosevelt Corollary than Americans did.</a:t>
            </a:r>
            <a:endParaRPr lang="en-US" sz="2600" dirty="0">
              <a:latin typeface="Poor Richard" pitchFamily="18" charset="0"/>
            </a:endParaRPr>
          </a:p>
        </p:txBody>
      </p:sp>
      <p:sp>
        <p:nvSpPr>
          <p:cNvPr id="5" name="Text Placeholder 4"/>
          <p:cNvSpPr>
            <a:spLocks noGrp="1"/>
          </p:cNvSpPr>
          <p:nvPr>
            <p:ph type="body" idx="1"/>
          </p:nvPr>
        </p:nvSpPr>
        <p:spPr/>
        <p:txBody>
          <a:bodyPr>
            <a:normAutofit fontScale="85000" lnSpcReduction="20000"/>
          </a:bodyPr>
          <a:lstStyle/>
          <a:p>
            <a:r>
              <a:rPr lang="en-US" dirty="0" smtClean="0">
                <a:solidFill>
                  <a:schemeClr val="tx1"/>
                </a:solidFill>
                <a:latin typeface="Poor Richard" pitchFamily="18" charset="0"/>
              </a:rPr>
              <a:t>Europeans were surprised the Roosevelt claimed all of the Western Hemisphere as a “Sphere of Influence.” </a:t>
            </a:r>
            <a:endParaRPr lang="en-US" dirty="0">
              <a:solidFill>
                <a:schemeClr val="tx1"/>
              </a:solidFill>
              <a:latin typeface="Poor Richard" pitchFamily="18" charset="0"/>
            </a:endParaRPr>
          </a:p>
        </p:txBody>
      </p:sp>
      <p:sp>
        <p:nvSpPr>
          <p:cNvPr id="7" name="Text Placeholder 6"/>
          <p:cNvSpPr>
            <a:spLocks noGrp="1"/>
          </p:cNvSpPr>
          <p:nvPr>
            <p:ph type="body" sz="half" idx="3"/>
          </p:nvPr>
        </p:nvSpPr>
        <p:spPr/>
        <p:txBody>
          <a:bodyPr>
            <a:normAutofit fontScale="85000" lnSpcReduction="20000"/>
          </a:bodyPr>
          <a:lstStyle/>
          <a:p>
            <a:r>
              <a:rPr lang="en-US" dirty="0" smtClean="0">
                <a:solidFill>
                  <a:schemeClr val="tx1"/>
                </a:solidFill>
                <a:latin typeface="Poor Richard" pitchFamily="18" charset="0"/>
              </a:rPr>
              <a:t>Latin American nations, on the other hand, felt the United States was interfering in their own domestic affairs.</a:t>
            </a:r>
            <a:endParaRPr lang="en-US" dirty="0">
              <a:solidFill>
                <a:schemeClr val="tx1"/>
              </a:solidFill>
              <a:latin typeface="Poor Richard" pitchFamily="18" charset="0"/>
            </a:endParaRPr>
          </a:p>
        </p:txBody>
      </p:sp>
      <p:pic>
        <p:nvPicPr>
          <p:cNvPr id="9" name="Content Placeholder 8"/>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772319" y="1583531"/>
            <a:ext cx="3409950" cy="3810000"/>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800600" y="1524000"/>
            <a:ext cx="3276600" cy="3877394"/>
          </a:xfrm>
        </p:spPr>
      </p:pic>
    </p:spTree>
    <p:extLst>
      <p:ext uri="{BB962C8B-B14F-4D97-AF65-F5344CB8AC3E}">
        <p14:creationId xmlns:p14="http://schemas.microsoft.com/office/powerpoint/2010/main" val="3673373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152400"/>
            <a:ext cx="8382000" cy="762000"/>
          </a:xfrm>
        </p:spPr>
        <p:txBody>
          <a:bodyPr>
            <a:normAutofit/>
          </a:bodyPr>
          <a:lstStyle/>
          <a:p>
            <a:r>
              <a:rPr lang="en-US" sz="2000" u="sng" dirty="0" smtClean="0">
                <a:solidFill>
                  <a:schemeClr val="accent1">
                    <a:lumMod val="60000"/>
                    <a:lumOff val="40000"/>
                  </a:schemeClr>
                </a:solidFill>
                <a:latin typeface="Poor Richard" pitchFamily="18" charset="0"/>
              </a:rPr>
              <a:t>William Howard Taft’s Dollar Diplomacy and the Increasing Frequency of Intervention</a:t>
            </a:r>
            <a:endParaRPr lang="en-US" sz="2000" u="sng" dirty="0">
              <a:solidFill>
                <a:schemeClr val="accent1">
                  <a:lumMod val="60000"/>
                  <a:lumOff val="40000"/>
                </a:schemeClr>
              </a:solidFill>
              <a:latin typeface="Poor Richard" pitchFamily="18" charset="0"/>
            </a:endParaRPr>
          </a:p>
        </p:txBody>
      </p:sp>
      <p:sp>
        <p:nvSpPr>
          <p:cNvPr id="9" name="Text Placeholder 8"/>
          <p:cNvSpPr>
            <a:spLocks noGrp="1"/>
          </p:cNvSpPr>
          <p:nvPr>
            <p:ph type="body" idx="2"/>
          </p:nvPr>
        </p:nvSpPr>
        <p:spPr>
          <a:xfrm>
            <a:off x="152400" y="533400"/>
            <a:ext cx="8686800" cy="1676400"/>
          </a:xfrm>
        </p:spPr>
        <p:txBody>
          <a:bodyPr>
            <a:noAutofit/>
          </a:bodyPr>
          <a:lstStyle/>
          <a:p>
            <a:r>
              <a:rPr lang="en-US" sz="1800" dirty="0" smtClean="0">
                <a:latin typeface="Poor Richard" pitchFamily="18" charset="0"/>
              </a:rPr>
              <a:t>Dollar diplomacy was a foreign policy based on the idea that economic ties were the best way to expand American influence in Latin America.  Taft sought to protect United States economic investments in Latin America – and would use military force or coercion if necessary.  Note the frequent interventions in Cuba, Haiti, and the Dominican Republic – as well as Mexico – where  the protection of American business interests was prioritized over the government’s legitimacy in the people’s eyes or the ability of the government to address the people’s needs.</a:t>
            </a:r>
            <a:endParaRPr lang="en-US" sz="1800" dirty="0">
              <a:latin typeface="Poor Richard" pitchFamily="18" charset="0"/>
            </a:endParaRPr>
          </a:p>
        </p:txBody>
      </p:sp>
      <p:pic>
        <p:nvPicPr>
          <p:cNvPr id="13" name="Content Placeholder 12"/>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28600" y="2514600"/>
            <a:ext cx="8412151" cy="4176032"/>
          </a:xfrm>
        </p:spPr>
      </p:pic>
    </p:spTree>
    <p:extLst>
      <p:ext uri="{BB962C8B-B14F-4D97-AF65-F5344CB8AC3E}">
        <p14:creationId xmlns:p14="http://schemas.microsoft.com/office/powerpoint/2010/main" val="3047441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486400" y="457200"/>
            <a:ext cx="3053868" cy="1253808"/>
          </a:xfrm>
        </p:spPr>
        <p:txBody>
          <a:bodyPr>
            <a:normAutofit/>
          </a:bodyPr>
          <a:lstStyle/>
          <a:p>
            <a:pPr algn="ctr"/>
            <a:r>
              <a:rPr lang="en-US" sz="2800" dirty="0" smtClean="0">
                <a:latin typeface="Poor Richard" pitchFamily="18" charset="0"/>
              </a:rPr>
              <a:t>Woodrow Wilson’s </a:t>
            </a:r>
            <a:r>
              <a:rPr lang="en-US" sz="2800" u="sng" dirty="0" smtClean="0">
                <a:latin typeface="Poor Richard" pitchFamily="18" charset="0"/>
              </a:rPr>
              <a:t>Moral Diplomacy</a:t>
            </a:r>
            <a:endParaRPr lang="en-US" sz="2800" u="sng" dirty="0">
              <a:latin typeface="Poor Richard" pitchFamily="18" charset="0"/>
            </a:endParaRPr>
          </a:p>
        </p:txBody>
      </p:sp>
      <p:sp>
        <p:nvSpPr>
          <p:cNvPr id="7" name="Text Placeholder 6"/>
          <p:cNvSpPr>
            <a:spLocks noGrp="1"/>
          </p:cNvSpPr>
          <p:nvPr>
            <p:ph type="body" sz="half" idx="2"/>
          </p:nvPr>
        </p:nvSpPr>
        <p:spPr>
          <a:xfrm>
            <a:off x="5638800" y="1752600"/>
            <a:ext cx="3053866" cy="3909647"/>
          </a:xfrm>
        </p:spPr>
        <p:txBody>
          <a:bodyPr>
            <a:noAutofit/>
          </a:bodyPr>
          <a:lstStyle/>
          <a:p>
            <a:r>
              <a:rPr lang="en-US" sz="2000" dirty="0" smtClean="0">
                <a:latin typeface="Poor Richard" pitchFamily="18" charset="0"/>
              </a:rPr>
              <a:t>Woodrow Wilson believed that the United States should follow a foreign policy which aimed to support and nurture the development of democracy throughout the world.  In Latin America, he felt that the United States must teach the people the value of good democratic governments.  Abroad in Europe, he would ask the United States to enter “The Great War” (World War I to you….) in order to “Make the World Safe for Democracy.” </a:t>
            </a:r>
            <a:endParaRPr lang="en-US" sz="2000" dirty="0">
              <a:latin typeface="Poor Richard" pitchFamily="18" charset="0"/>
            </a:endParaRPr>
          </a:p>
        </p:txBody>
      </p:sp>
      <p:pic>
        <p:nvPicPr>
          <p:cNvPr id="12" name="Picture Placeholder 11"/>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8833" b="8833"/>
          <a:stretch>
            <a:fillRect/>
          </a:stretch>
        </p:blipFill>
        <p:spPr/>
      </p:pic>
    </p:spTree>
    <p:extLst>
      <p:ext uri="{BB962C8B-B14F-4D97-AF65-F5344CB8AC3E}">
        <p14:creationId xmlns:p14="http://schemas.microsoft.com/office/powerpoint/2010/main" val="254108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pPr algn="ctr"/>
            <a:r>
              <a:rPr lang="en-US" u="sng" dirty="0" smtClean="0">
                <a:solidFill>
                  <a:schemeClr val="accent1"/>
                </a:solidFill>
                <a:latin typeface="Poor Richard" pitchFamily="18" charset="0"/>
              </a:rPr>
              <a:t>Revolution in Mexico</a:t>
            </a:r>
            <a:endParaRPr lang="en-US" u="sng" dirty="0">
              <a:solidFill>
                <a:schemeClr val="accent1"/>
              </a:solidFill>
              <a:latin typeface="Poor Richard" pitchFamily="18" charset="0"/>
            </a:endParaRPr>
          </a:p>
        </p:txBody>
      </p:sp>
      <p:sp>
        <p:nvSpPr>
          <p:cNvPr id="12" name="Content Placeholder 11"/>
          <p:cNvSpPr>
            <a:spLocks noGrp="1"/>
          </p:cNvSpPr>
          <p:nvPr>
            <p:ph sz="half" idx="1"/>
          </p:nvPr>
        </p:nvSpPr>
        <p:spPr/>
        <p:txBody>
          <a:bodyPr>
            <a:normAutofit fontScale="70000" lnSpcReduction="20000"/>
          </a:bodyPr>
          <a:lstStyle/>
          <a:p>
            <a:r>
              <a:rPr lang="en-US" dirty="0">
                <a:latin typeface="Poor Richard" pitchFamily="18" charset="0"/>
              </a:rPr>
              <a:t>Wilson twice </a:t>
            </a:r>
            <a:r>
              <a:rPr lang="en-US" dirty="0" smtClean="0">
                <a:latin typeface="Poor Richard" pitchFamily="18" charset="0"/>
              </a:rPr>
              <a:t>invaded </a:t>
            </a:r>
            <a:r>
              <a:rPr lang="en-US" dirty="0">
                <a:latin typeface="Poor Richard" pitchFamily="18" charset="0"/>
              </a:rPr>
              <a:t>Mexico, however, which was in a constant state of </a:t>
            </a:r>
            <a:r>
              <a:rPr lang="en-US" dirty="0" smtClean="0">
                <a:latin typeface="Poor Richard" pitchFamily="18" charset="0"/>
              </a:rPr>
              <a:t>revolution during the 1910s.  </a:t>
            </a:r>
            <a:r>
              <a:rPr lang="en-US" dirty="0">
                <a:latin typeface="Poor Richard" pitchFamily="18" charset="0"/>
              </a:rPr>
              <a:t>In 1916, </a:t>
            </a:r>
            <a:r>
              <a:rPr lang="en-US" dirty="0" smtClean="0">
                <a:latin typeface="Poor Richard" pitchFamily="18" charset="0"/>
              </a:rPr>
              <a:t>Francisco “</a:t>
            </a:r>
            <a:r>
              <a:rPr lang="en-US" dirty="0" err="1" smtClean="0">
                <a:latin typeface="Poor Richard" pitchFamily="18" charset="0"/>
              </a:rPr>
              <a:t>Pancho</a:t>
            </a:r>
            <a:r>
              <a:rPr lang="en-US" dirty="0" smtClean="0">
                <a:latin typeface="Poor Richard" pitchFamily="18" charset="0"/>
              </a:rPr>
              <a:t>” </a:t>
            </a:r>
            <a:r>
              <a:rPr lang="en-US" dirty="0">
                <a:latin typeface="Poor Richard" pitchFamily="18" charset="0"/>
              </a:rPr>
              <a:t>Villa actually attacked the city of Columbus, NM – killing 18 Americans</a:t>
            </a:r>
            <a:r>
              <a:rPr lang="en-US" dirty="0" smtClean="0">
                <a:latin typeface="Poor Richard" pitchFamily="18" charset="0"/>
              </a:rPr>
              <a:t>.</a:t>
            </a:r>
          </a:p>
          <a:p>
            <a:r>
              <a:rPr lang="en-US" dirty="0" smtClean="0">
                <a:latin typeface="Poor Richard" pitchFamily="18" charset="0"/>
              </a:rPr>
              <a:t>Wilson had invaded Veracruz in 1914 in response to the arrest of several American sailors at Tampico, Mexico.</a:t>
            </a:r>
          </a:p>
          <a:p>
            <a:r>
              <a:rPr lang="en-US" dirty="0" smtClean="0">
                <a:latin typeface="Poor Richard" pitchFamily="18" charset="0"/>
              </a:rPr>
              <a:t>During times  of political turmoil in Mexico, immigration increased to the United States.  The same situation motivates much of the immigration – legal or illegal – in the United States today.</a:t>
            </a:r>
            <a:endParaRPr lang="en-US" dirty="0">
              <a:latin typeface="Poor Richard" pitchFamily="18" charset="0"/>
            </a:endParaRPr>
          </a:p>
        </p:txBody>
      </p:sp>
      <p:pic>
        <p:nvPicPr>
          <p:cNvPr id="14" name="Content Placeholder 13"/>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07816" y="1600200"/>
            <a:ext cx="3376368" cy="4525963"/>
          </a:xfrm>
        </p:spPr>
      </p:pic>
    </p:spTree>
    <p:extLst>
      <p:ext uri="{BB962C8B-B14F-4D97-AF65-F5344CB8AC3E}">
        <p14:creationId xmlns:p14="http://schemas.microsoft.com/office/powerpoint/2010/main" val="582715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3873" y="609600"/>
            <a:ext cx="7162800" cy="730250"/>
          </a:xfrm>
        </p:spPr>
        <p:txBody>
          <a:bodyPr>
            <a:noAutofit/>
          </a:bodyPr>
          <a:lstStyle/>
          <a:p>
            <a:r>
              <a:rPr lang="en-US" sz="4000" dirty="0" smtClean="0">
                <a:latin typeface="Poor Richard" panose="02080502050505020702" pitchFamily="18" charset="0"/>
              </a:rPr>
              <a:t>The Lasting Implications of American Foreign Policy Choices</a:t>
            </a:r>
            <a:endParaRPr lang="en-US" sz="4000" dirty="0">
              <a:latin typeface="Poor Richard" panose="02080502050505020702" pitchFamily="18" charset="0"/>
            </a:endParaRPr>
          </a:p>
        </p:txBody>
      </p:sp>
      <p:sp>
        <p:nvSpPr>
          <p:cNvPr id="7" name="Text Placeholder 6"/>
          <p:cNvSpPr>
            <a:spLocks noGrp="1"/>
          </p:cNvSpPr>
          <p:nvPr>
            <p:ph type="body" idx="2"/>
          </p:nvPr>
        </p:nvSpPr>
        <p:spPr>
          <a:xfrm>
            <a:off x="457200" y="214424"/>
            <a:ext cx="7162800" cy="242776"/>
          </a:xfrm>
        </p:spPr>
        <p:txBody>
          <a:bodyPr/>
          <a:lstStyle/>
          <a:p>
            <a:r>
              <a:rPr lang="en-US" dirty="0" smtClean="0">
                <a:latin typeface="Poor Richard" panose="02080502050505020702" pitchFamily="18" charset="0"/>
              </a:rPr>
              <a:t>Questions about US Foreign Policy, 1898 – the Present</a:t>
            </a:r>
            <a:endParaRPr lang="en-US" dirty="0">
              <a:latin typeface="Poor Richard" panose="02080502050505020702" pitchFamily="18" charset="0"/>
            </a:endParaRPr>
          </a:p>
        </p:txBody>
      </p:sp>
      <p:sp>
        <p:nvSpPr>
          <p:cNvPr id="6" name="Content Placeholder 5"/>
          <p:cNvSpPr>
            <a:spLocks noGrp="1"/>
          </p:cNvSpPr>
          <p:nvPr>
            <p:ph sz="half" idx="1"/>
          </p:nvPr>
        </p:nvSpPr>
        <p:spPr>
          <a:xfrm>
            <a:off x="457200" y="1905000"/>
            <a:ext cx="7086600" cy="4419600"/>
          </a:xfrm>
        </p:spPr>
        <p:txBody>
          <a:bodyPr>
            <a:normAutofit fontScale="92500" lnSpcReduction="20000"/>
          </a:bodyPr>
          <a:lstStyle/>
          <a:p>
            <a:r>
              <a:rPr lang="en-US" dirty="0" smtClean="0">
                <a:latin typeface="Poor Richard" panose="02080502050505020702" pitchFamily="18" charset="0"/>
              </a:rPr>
              <a:t>What are the implications of American interventions Cuba since 1898?  To what extent will this color the current resuscitation of US-Cuban relations? </a:t>
            </a:r>
          </a:p>
          <a:p>
            <a:r>
              <a:rPr lang="en-US" dirty="0" smtClean="0">
                <a:latin typeface="Poor Richard" panose="02080502050505020702" pitchFamily="18" charset="0"/>
              </a:rPr>
              <a:t>How do previous interventions in Mexico – from the Mexican-American War onwards – influence US-Mexican relations?  To what extent is the current rift between our nations driven by economics?</a:t>
            </a:r>
          </a:p>
          <a:p>
            <a:r>
              <a:rPr lang="en-US" dirty="0" smtClean="0">
                <a:latin typeface="Poor Richard" panose="02080502050505020702" pitchFamily="18" charset="0"/>
              </a:rPr>
              <a:t>Why do many nations in Central and South America view the United States with mistrust?  To what degree were relations poisoned by the Cold War?  The “War on Drugs?”  The desire to preserve natural resources: oil, precious metals, crops for export?</a:t>
            </a:r>
          </a:p>
          <a:p>
            <a:endParaRPr lang="en-US" dirty="0" smtClean="0">
              <a:latin typeface="Poor Richard" panose="02080502050505020702" pitchFamily="18" charset="0"/>
            </a:endParaRPr>
          </a:p>
          <a:p>
            <a:endParaRPr lang="en-US" dirty="0"/>
          </a:p>
        </p:txBody>
      </p:sp>
    </p:spTree>
    <p:extLst>
      <p:ext uri="{BB962C8B-B14F-4D97-AF65-F5344CB8AC3E}">
        <p14:creationId xmlns:p14="http://schemas.microsoft.com/office/powerpoint/2010/main" val="3307054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85528"/>
            <a:ext cx="8382000" cy="1100472"/>
          </a:xfrm>
        </p:spPr>
        <p:txBody>
          <a:bodyPr>
            <a:noAutofit/>
          </a:bodyPr>
          <a:lstStyle/>
          <a:p>
            <a:r>
              <a:rPr lang="en-US" sz="2000" dirty="0" smtClean="0">
                <a:solidFill>
                  <a:schemeClr val="tx1"/>
                </a:solidFill>
                <a:latin typeface="Poor Richard" pitchFamily="18" charset="0"/>
              </a:rPr>
              <a:t>During the Spanish-American War, </a:t>
            </a:r>
            <a:r>
              <a:rPr lang="en-US" sz="2000" dirty="0">
                <a:solidFill>
                  <a:schemeClr val="tx1"/>
                </a:solidFill>
                <a:latin typeface="Poor Richard" pitchFamily="18" charset="0"/>
              </a:rPr>
              <a:t>t</a:t>
            </a:r>
            <a:r>
              <a:rPr lang="en-US" sz="2000" dirty="0" smtClean="0">
                <a:solidFill>
                  <a:schemeClr val="tx1"/>
                </a:solidFill>
                <a:latin typeface="Poor Richard" pitchFamily="18" charset="0"/>
              </a:rPr>
              <a:t>he </a:t>
            </a:r>
            <a:r>
              <a:rPr lang="en-US" sz="2000" i="1" dirty="0" smtClean="0">
                <a:solidFill>
                  <a:schemeClr val="tx1"/>
                </a:solidFill>
                <a:latin typeface="Poor Richard" pitchFamily="18" charset="0"/>
              </a:rPr>
              <a:t>USS Oregon </a:t>
            </a:r>
            <a:r>
              <a:rPr lang="en-US" sz="2000" dirty="0" smtClean="0">
                <a:solidFill>
                  <a:schemeClr val="tx1"/>
                </a:solidFill>
                <a:latin typeface="Poor Richard" pitchFamily="18" charset="0"/>
              </a:rPr>
              <a:t>required six weeks to complete the 14,000 mile  trip from San Francisco to the Caribbean  - illustrating the need for a canal through Central America for the security of the United States.   Advocates for a strong and efficient United States Navy – like Theodore Roosevelt- saw reasons for concern.</a:t>
            </a:r>
            <a:endParaRPr lang="en-US" sz="2000" dirty="0">
              <a:solidFill>
                <a:schemeClr val="tx1"/>
              </a:solidFill>
              <a:latin typeface="Poor Richard" pitchFamily="18" charset="0"/>
            </a:endParaRPr>
          </a:p>
        </p:txBody>
      </p:sp>
      <p:sp>
        <p:nvSpPr>
          <p:cNvPr id="6" name="Text Placeholder 5"/>
          <p:cNvSpPr>
            <a:spLocks noGrp="1"/>
          </p:cNvSpPr>
          <p:nvPr>
            <p:ph type="body" idx="2"/>
          </p:nvPr>
        </p:nvSpPr>
        <p:spPr>
          <a:xfrm>
            <a:off x="457200" y="214424"/>
            <a:ext cx="5257800" cy="852376"/>
          </a:xfrm>
        </p:spPr>
        <p:txBody>
          <a:bodyPr>
            <a:normAutofit/>
          </a:bodyPr>
          <a:lstStyle/>
          <a:p>
            <a:pPr algn="ctr"/>
            <a:r>
              <a:rPr lang="en-US" sz="4000" i="1" u="sng" dirty="0" smtClean="0">
                <a:solidFill>
                  <a:schemeClr val="accent1"/>
                </a:solidFill>
                <a:latin typeface="Poor Richard" pitchFamily="18" charset="0"/>
              </a:rPr>
              <a:t>The USS  Oregon</a:t>
            </a:r>
            <a:endParaRPr lang="en-US" sz="4000" i="1" u="sng" dirty="0">
              <a:solidFill>
                <a:schemeClr val="accent1"/>
              </a:solidFill>
              <a:latin typeface="Poor Richard" pitchFamily="18" charset="0"/>
            </a:endParaRP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1" y="3048000"/>
            <a:ext cx="4461430" cy="3124200"/>
          </a:xfr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2590800"/>
            <a:ext cx="2438400" cy="3513513"/>
          </a:xfrm>
          <a:prstGeom prst="rect">
            <a:avLst/>
          </a:prstGeom>
        </p:spPr>
      </p:pic>
    </p:spTree>
    <p:extLst>
      <p:ext uri="{BB962C8B-B14F-4D97-AF65-F5344CB8AC3E}">
        <p14:creationId xmlns:p14="http://schemas.microsoft.com/office/powerpoint/2010/main" val="1712593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486400" y="838200"/>
            <a:ext cx="3053868" cy="1253808"/>
          </a:xfrm>
        </p:spPr>
        <p:txBody>
          <a:bodyPr>
            <a:normAutofit/>
          </a:bodyPr>
          <a:lstStyle/>
          <a:p>
            <a:r>
              <a:rPr lang="en-US" sz="2800" dirty="0" smtClean="0">
                <a:latin typeface="Poor Richard" pitchFamily="18" charset="0"/>
              </a:rPr>
              <a:t>President Theodore Roosevelt, 1901 - 1909</a:t>
            </a:r>
            <a:endParaRPr lang="en-US" sz="2800" dirty="0">
              <a:latin typeface="Poor Richard" pitchFamily="18" charset="0"/>
            </a:endParaRPr>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10500" r="10500"/>
          <a:stretch>
            <a:fillRect/>
          </a:stretch>
        </p:blipFill>
        <p:spPr/>
      </p:pic>
      <p:sp>
        <p:nvSpPr>
          <p:cNvPr id="7" name="Text Placeholder 6"/>
          <p:cNvSpPr>
            <a:spLocks noGrp="1"/>
          </p:cNvSpPr>
          <p:nvPr>
            <p:ph type="body" sz="half" idx="2"/>
          </p:nvPr>
        </p:nvSpPr>
        <p:spPr>
          <a:xfrm>
            <a:off x="5486400" y="2286000"/>
            <a:ext cx="3053866" cy="4038600"/>
          </a:xfrm>
        </p:spPr>
        <p:txBody>
          <a:bodyPr>
            <a:normAutofit fontScale="92500" lnSpcReduction="20000"/>
          </a:bodyPr>
          <a:lstStyle/>
          <a:p>
            <a:r>
              <a:rPr lang="en-US" sz="2000" dirty="0" smtClean="0">
                <a:latin typeface="Poor Richard" pitchFamily="18" charset="0"/>
              </a:rPr>
              <a:t>President Roosevelt was determined to build a canal across Central America in order to improve trade and the efficiency of the United States Navy.  He was the primary motivator behind the construction of the canal across Central America – and he took all the credit!  Two proposals were seriously considered – one across Nicaragua, and the other across Panama, where France had previously failed to complete a canal connecting the oceans.</a:t>
            </a:r>
            <a:endParaRPr lang="en-US" sz="2000" dirty="0">
              <a:latin typeface="Poor Richard" pitchFamily="18" charset="0"/>
            </a:endParaRPr>
          </a:p>
        </p:txBody>
      </p:sp>
    </p:spTree>
    <p:extLst>
      <p:ext uri="{BB962C8B-B14F-4D97-AF65-F5344CB8AC3E}">
        <p14:creationId xmlns:p14="http://schemas.microsoft.com/office/powerpoint/2010/main" val="1891889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solidFill>
                  <a:schemeClr val="accent1"/>
                </a:solidFill>
                <a:latin typeface="Poor Richard" pitchFamily="18" charset="0"/>
              </a:rPr>
              <a:t>Roosevelt negotiates with Colombia</a:t>
            </a:r>
            <a:endParaRPr lang="en-US" u="sng" dirty="0">
              <a:solidFill>
                <a:schemeClr val="accent1"/>
              </a:solidFill>
              <a:latin typeface="Poor Richard" pitchFamily="18" charset="0"/>
            </a:endParaRPr>
          </a:p>
        </p:txBody>
      </p:sp>
      <p:sp>
        <p:nvSpPr>
          <p:cNvPr id="6" name="Text Placeholder 5"/>
          <p:cNvSpPr>
            <a:spLocks noGrp="1"/>
          </p:cNvSpPr>
          <p:nvPr>
            <p:ph type="body" idx="1"/>
          </p:nvPr>
        </p:nvSpPr>
        <p:spPr/>
        <p:txBody>
          <a:bodyPr>
            <a:normAutofit fontScale="85000" lnSpcReduction="10000"/>
          </a:bodyPr>
          <a:lstStyle/>
          <a:p>
            <a:r>
              <a:rPr lang="en-US" dirty="0" smtClean="0">
                <a:solidFill>
                  <a:schemeClr val="tx1"/>
                </a:solidFill>
                <a:latin typeface="Poor Richard" pitchFamily="18" charset="0"/>
              </a:rPr>
              <a:t>Colombia was offered $10 Million cash and yearly rent totally $250,000.  </a:t>
            </a:r>
            <a:endParaRPr lang="en-US" dirty="0">
              <a:solidFill>
                <a:schemeClr val="tx1"/>
              </a:solidFill>
              <a:latin typeface="Poor Richard" pitchFamily="18" charset="0"/>
            </a:endParaRPr>
          </a:p>
        </p:txBody>
      </p:sp>
      <p:sp>
        <p:nvSpPr>
          <p:cNvPr id="8" name="Text Placeholder 7"/>
          <p:cNvSpPr>
            <a:spLocks noGrp="1"/>
          </p:cNvSpPr>
          <p:nvPr>
            <p:ph type="body" sz="half" idx="3"/>
          </p:nvPr>
        </p:nvSpPr>
        <p:spPr/>
        <p:txBody>
          <a:bodyPr>
            <a:normAutofit fontScale="85000" lnSpcReduction="10000"/>
          </a:bodyPr>
          <a:lstStyle/>
          <a:p>
            <a:r>
              <a:rPr lang="en-US" dirty="0" smtClean="0">
                <a:solidFill>
                  <a:schemeClr val="tx1"/>
                </a:solidFill>
                <a:latin typeface="Poor Richard" pitchFamily="18" charset="0"/>
              </a:rPr>
              <a:t>Roosevelt was impatient when Colombia refused what he considered a good offer.</a:t>
            </a:r>
            <a:endParaRPr lang="en-US" dirty="0">
              <a:solidFill>
                <a:schemeClr val="tx1"/>
              </a:solidFill>
              <a:latin typeface="Poor Richard" pitchFamily="18" charset="0"/>
            </a:endParaRPr>
          </a:p>
        </p:txBody>
      </p:sp>
      <p:pic>
        <p:nvPicPr>
          <p:cNvPr id="11" name="Content Placeholder 10"/>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04800" y="1315783"/>
            <a:ext cx="4572000" cy="3960518"/>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105400" y="1277806"/>
            <a:ext cx="2819400" cy="3994150"/>
          </a:xfrm>
        </p:spPr>
      </p:pic>
    </p:spTree>
    <p:extLst>
      <p:ext uri="{BB962C8B-B14F-4D97-AF65-F5344CB8AC3E}">
        <p14:creationId xmlns:p14="http://schemas.microsoft.com/office/powerpoint/2010/main" val="4130509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u="sng" dirty="0" smtClean="0">
                <a:solidFill>
                  <a:schemeClr val="accent1"/>
                </a:solidFill>
                <a:latin typeface="Poor Richard" pitchFamily="18" charset="0"/>
              </a:rPr>
              <a:t>Independence for Panama</a:t>
            </a:r>
            <a:endParaRPr lang="en-US" u="sng" dirty="0">
              <a:solidFill>
                <a:schemeClr val="accent1"/>
              </a:solidFill>
              <a:latin typeface="Poor Richard" pitchFamily="18" charset="0"/>
            </a:endParaRPr>
          </a:p>
        </p:txBody>
      </p:sp>
      <p:sp>
        <p:nvSpPr>
          <p:cNvPr id="9" name="Text Placeholder 8"/>
          <p:cNvSpPr>
            <a:spLocks noGrp="1"/>
          </p:cNvSpPr>
          <p:nvPr>
            <p:ph sz="half" idx="1"/>
          </p:nvPr>
        </p:nvSpPr>
        <p:spPr/>
        <p:txBody>
          <a:bodyPr>
            <a:normAutofit fontScale="92500" lnSpcReduction="10000"/>
          </a:bodyPr>
          <a:lstStyle/>
          <a:p>
            <a:r>
              <a:rPr lang="en-US" dirty="0" smtClean="0">
                <a:latin typeface="Poor Richard" pitchFamily="18" charset="0"/>
              </a:rPr>
              <a:t>In 1903, Panama revolted against Colombian rule.  </a:t>
            </a:r>
          </a:p>
          <a:p>
            <a:r>
              <a:rPr lang="en-US" dirty="0" smtClean="0">
                <a:latin typeface="Poor Richard" pitchFamily="18" charset="0"/>
              </a:rPr>
              <a:t>The United States sent troops to Bogota to control any Colombian response.</a:t>
            </a:r>
          </a:p>
          <a:p>
            <a:r>
              <a:rPr lang="en-US" dirty="0" smtClean="0">
                <a:latin typeface="Poor Richard" pitchFamily="18" charset="0"/>
              </a:rPr>
              <a:t>Newly independent Panama agreed to allow the United States to build a canal across a 10-mile wide strip of land for $10 Million cash and $250,000 a year in rent.</a:t>
            </a:r>
            <a:endParaRPr lang="en-US" dirty="0">
              <a:latin typeface="Poor Richard" pitchFamily="18" charset="0"/>
            </a:endParaRPr>
          </a:p>
        </p:txBody>
      </p:sp>
      <p:pic>
        <p:nvPicPr>
          <p:cNvPr id="12" name="Content Placeholder 11"/>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191000" y="2057400"/>
            <a:ext cx="4587034" cy="3003074"/>
          </a:xfrm>
        </p:spPr>
      </p:pic>
    </p:spTree>
    <p:extLst>
      <p:ext uri="{BB962C8B-B14F-4D97-AF65-F5344CB8AC3E}">
        <p14:creationId xmlns:p14="http://schemas.microsoft.com/office/powerpoint/2010/main" val="3153041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solidFill>
                  <a:schemeClr val="accent1"/>
                </a:solidFill>
                <a:latin typeface="Poor Richard" pitchFamily="18" charset="0"/>
              </a:rPr>
              <a:t>The Panama Canal and Disease</a:t>
            </a:r>
            <a:endParaRPr lang="en-US" u="sng" dirty="0">
              <a:solidFill>
                <a:schemeClr val="accent1"/>
              </a:solidFill>
              <a:latin typeface="Poor Richard" pitchFamily="18" charset="0"/>
            </a:endParaRPr>
          </a:p>
        </p:txBody>
      </p:sp>
      <p:sp>
        <p:nvSpPr>
          <p:cNvPr id="6" name="Text Placeholder 5"/>
          <p:cNvSpPr>
            <a:spLocks noGrp="1"/>
          </p:cNvSpPr>
          <p:nvPr>
            <p:ph type="body" idx="1"/>
          </p:nvPr>
        </p:nvSpPr>
        <p:spPr/>
        <p:txBody>
          <a:bodyPr>
            <a:normAutofit fontScale="85000" lnSpcReduction="20000"/>
          </a:bodyPr>
          <a:lstStyle/>
          <a:p>
            <a:r>
              <a:rPr lang="en-US" dirty="0" smtClean="0">
                <a:solidFill>
                  <a:schemeClr val="tx1"/>
                </a:solidFill>
                <a:latin typeface="Poor Richard" pitchFamily="18" charset="0"/>
              </a:rPr>
              <a:t>The Mosquito, which caused both Yellow Fever and Malaria, killed thousands in Panama.</a:t>
            </a:r>
            <a:endParaRPr lang="en-US" dirty="0">
              <a:solidFill>
                <a:schemeClr val="tx1"/>
              </a:solidFill>
              <a:latin typeface="Poor Richard" pitchFamily="18" charset="0"/>
            </a:endParaRPr>
          </a:p>
        </p:txBody>
      </p:sp>
      <p:sp>
        <p:nvSpPr>
          <p:cNvPr id="8" name="Text Placeholder 7"/>
          <p:cNvSpPr>
            <a:spLocks noGrp="1"/>
          </p:cNvSpPr>
          <p:nvPr>
            <p:ph type="body" sz="half" idx="3"/>
          </p:nvPr>
        </p:nvSpPr>
        <p:spPr>
          <a:xfrm>
            <a:off x="4645025" y="5486400"/>
            <a:ext cx="4194175" cy="990600"/>
          </a:xfrm>
        </p:spPr>
        <p:txBody>
          <a:bodyPr>
            <a:normAutofit fontScale="77500" lnSpcReduction="20000"/>
          </a:bodyPr>
          <a:lstStyle/>
          <a:p>
            <a:r>
              <a:rPr lang="en-US" dirty="0" smtClean="0">
                <a:solidFill>
                  <a:schemeClr val="tx1"/>
                </a:solidFill>
                <a:latin typeface="Poor Richard" pitchFamily="18" charset="0"/>
              </a:rPr>
              <a:t>Dr. William Gorgas, who believed in the mosquito causation theory, effectively wiped out diseases in the Panama Canal Zone.</a:t>
            </a:r>
            <a:endParaRPr lang="en-US" dirty="0">
              <a:solidFill>
                <a:schemeClr val="tx1"/>
              </a:solidFill>
              <a:latin typeface="Poor Richard" pitchFamily="18" charset="0"/>
            </a:endParaRPr>
          </a:p>
        </p:txBody>
      </p:sp>
      <p:pic>
        <p:nvPicPr>
          <p:cNvPr id="10" name="Content Placeholder 9"/>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90600" y="1233291"/>
            <a:ext cx="2743200" cy="4161295"/>
          </a:xfrm>
        </p:spPr>
      </p:pic>
      <p:pic>
        <p:nvPicPr>
          <p:cNvPr id="11" name="Content Placeholder 10"/>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876800" y="1219200"/>
            <a:ext cx="3717081" cy="4125961"/>
          </a:xfrm>
        </p:spPr>
      </p:pic>
    </p:spTree>
    <p:extLst>
      <p:ext uri="{BB962C8B-B14F-4D97-AF65-F5344CB8AC3E}">
        <p14:creationId xmlns:p14="http://schemas.microsoft.com/office/powerpoint/2010/main" val="3829839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chemeClr val="accent1"/>
                </a:solidFill>
                <a:latin typeface="Poor Richard" pitchFamily="18" charset="0"/>
              </a:rPr>
              <a:t>The Construction of the Panama Canal, </a:t>
            </a:r>
            <a:r>
              <a:rPr lang="en-US" u="sng" dirty="0" smtClean="0">
                <a:solidFill>
                  <a:schemeClr val="accent1"/>
                </a:solidFill>
                <a:latin typeface="Poor Richard" pitchFamily="18" charset="0"/>
              </a:rPr>
              <a:t>1903 - 1914</a:t>
            </a:r>
            <a:endParaRPr lang="en-US" u="sng" dirty="0">
              <a:solidFill>
                <a:schemeClr val="accent1"/>
              </a:solidFill>
              <a:latin typeface="Poor Richard" pitchFamily="18" charset="0"/>
            </a:endParaRPr>
          </a:p>
        </p:txBody>
      </p:sp>
      <p:sp>
        <p:nvSpPr>
          <p:cNvPr id="3" name="Text Placeholder 2"/>
          <p:cNvSpPr>
            <a:spLocks noGrp="1"/>
          </p:cNvSpPr>
          <p:nvPr>
            <p:ph type="body" idx="1"/>
          </p:nvPr>
        </p:nvSpPr>
        <p:spPr/>
        <p:txBody>
          <a:bodyPr>
            <a:normAutofit fontScale="70000" lnSpcReduction="20000"/>
          </a:bodyPr>
          <a:lstStyle/>
          <a:p>
            <a:r>
              <a:rPr lang="en-US" dirty="0" smtClean="0">
                <a:solidFill>
                  <a:schemeClr val="tx1"/>
                </a:solidFill>
                <a:latin typeface="Poor Richard" pitchFamily="18" charset="0"/>
              </a:rPr>
              <a:t>Most of the laborers and Workers who built the Panama Canal were from the West Indies and of African descent – thousands died in the process</a:t>
            </a:r>
            <a:r>
              <a:rPr lang="en-US" dirty="0" smtClean="0">
                <a:solidFill>
                  <a:schemeClr val="tx1"/>
                </a:solidFill>
              </a:rPr>
              <a:t>. </a:t>
            </a:r>
            <a:endParaRPr lang="en-US" dirty="0">
              <a:solidFill>
                <a:schemeClr val="tx1"/>
              </a:solidFill>
            </a:endParaRPr>
          </a:p>
        </p:txBody>
      </p:sp>
      <p:sp>
        <p:nvSpPr>
          <p:cNvPr id="4" name="Text Placeholder 3"/>
          <p:cNvSpPr>
            <a:spLocks noGrp="1"/>
          </p:cNvSpPr>
          <p:nvPr>
            <p:ph type="body" sz="half" idx="3"/>
          </p:nvPr>
        </p:nvSpPr>
        <p:spPr/>
        <p:txBody>
          <a:bodyPr>
            <a:normAutofit fontScale="77500" lnSpcReduction="20000"/>
          </a:bodyPr>
          <a:lstStyle/>
          <a:p>
            <a:r>
              <a:rPr lang="en-US" dirty="0" smtClean="0">
                <a:solidFill>
                  <a:schemeClr val="tx1"/>
                </a:solidFill>
                <a:latin typeface="Poor Richard" pitchFamily="18" charset="0"/>
              </a:rPr>
              <a:t>Most of the engineers and supervisors who built the Panama Canal were Americans – and very few died in the process.</a:t>
            </a:r>
            <a:endParaRPr lang="en-US" dirty="0">
              <a:solidFill>
                <a:schemeClr val="tx1"/>
              </a:solidFill>
              <a:latin typeface="Poor Richard" pitchFamily="18" charset="0"/>
            </a:endParaRPr>
          </a:p>
        </p:txBody>
      </p:sp>
      <p:pic>
        <p:nvPicPr>
          <p:cNvPr id="7" name="Content Placeholder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10431" y="1635919"/>
            <a:ext cx="3133725" cy="3705225"/>
          </a:xfrm>
        </p:spPr>
      </p:pic>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953000" y="1496772"/>
            <a:ext cx="3276600" cy="3810000"/>
          </a:xfrm>
        </p:spPr>
      </p:pic>
    </p:spTree>
    <p:extLst>
      <p:ext uri="{BB962C8B-B14F-4D97-AF65-F5344CB8AC3E}">
        <p14:creationId xmlns:p14="http://schemas.microsoft.com/office/powerpoint/2010/main" val="1884796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u="sng" dirty="0" smtClean="0">
                <a:solidFill>
                  <a:schemeClr val="accent1"/>
                </a:solidFill>
                <a:latin typeface="Poor Richard" pitchFamily="18" charset="0"/>
              </a:rPr>
              <a:t>The Panama Canal </a:t>
            </a:r>
            <a:endParaRPr lang="en-US" u="sng" dirty="0">
              <a:solidFill>
                <a:schemeClr val="accent1"/>
              </a:solidFill>
              <a:latin typeface="Poor Richard" pitchFamily="18" charset="0"/>
            </a:endParaRPr>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0" y="1600200"/>
            <a:ext cx="7272697" cy="4525963"/>
          </a:xfrm>
        </p:spPr>
      </p:pic>
    </p:spTree>
    <p:extLst>
      <p:ext uri="{BB962C8B-B14F-4D97-AF65-F5344CB8AC3E}">
        <p14:creationId xmlns:p14="http://schemas.microsoft.com/office/powerpoint/2010/main" val="1266300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Poor Richard" pitchFamily="18" charset="0"/>
              </a:rPr>
              <a:t>Big Stick Diplomacy: “Speak </a:t>
            </a:r>
            <a:r>
              <a:rPr lang="en-US" dirty="0" smtClean="0">
                <a:latin typeface="Poor Richard" pitchFamily="18" charset="0"/>
              </a:rPr>
              <a:t>softly and carry a big </a:t>
            </a:r>
            <a:r>
              <a:rPr lang="en-US" dirty="0">
                <a:latin typeface="Poor Richard" pitchFamily="18" charset="0"/>
              </a:rPr>
              <a:t>s</a:t>
            </a:r>
            <a:r>
              <a:rPr lang="en-US" dirty="0" smtClean="0">
                <a:latin typeface="Poor Richard" pitchFamily="18" charset="0"/>
              </a:rPr>
              <a:t>tick; you will go far.”</a:t>
            </a:r>
            <a:endParaRPr lang="en-US" dirty="0">
              <a:latin typeface="Poor Richard"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1600201"/>
            <a:ext cx="5562600" cy="4450080"/>
          </a:xfrm>
        </p:spPr>
      </p:pic>
    </p:spTree>
    <p:extLst>
      <p:ext uri="{BB962C8B-B14F-4D97-AF65-F5344CB8AC3E}">
        <p14:creationId xmlns:p14="http://schemas.microsoft.com/office/powerpoint/2010/main" val="3884649657"/>
      </p:ext>
    </p:extLst>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390</TotalTime>
  <Words>1045</Words>
  <Application>Microsoft Office PowerPoint</Application>
  <PresentationFormat>On-screen Show (4:3)</PresentationFormat>
  <Paragraphs>42</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Franklin Gothic Book</vt:lpstr>
      <vt:lpstr>Poor Richard</vt:lpstr>
      <vt:lpstr>Wingdings 2</vt:lpstr>
      <vt:lpstr>Technic</vt:lpstr>
      <vt:lpstr>“The United States and Latin America”</vt:lpstr>
      <vt:lpstr>During the Spanish-American War, the USS Oregon required six weeks to complete the 14,000 mile  trip from San Francisco to the Caribbean  - illustrating the need for a canal through Central America for the security of the United States.   Advocates for a strong and efficient United States Navy – like Theodore Roosevelt- saw reasons for concern.</vt:lpstr>
      <vt:lpstr>President Theodore Roosevelt, 1901 - 1909</vt:lpstr>
      <vt:lpstr>Roosevelt negotiates with Colombia</vt:lpstr>
      <vt:lpstr>Independence for Panama</vt:lpstr>
      <vt:lpstr>The Panama Canal and Disease</vt:lpstr>
      <vt:lpstr>The Construction of the Panama Canal, 1903 - 1914</vt:lpstr>
      <vt:lpstr>The Panama Canal </vt:lpstr>
      <vt:lpstr>Big Stick Diplomacy: “Speak softly and carry a big stick; you will go far.”</vt:lpstr>
      <vt:lpstr>The Great White Fleet</vt:lpstr>
      <vt:lpstr>Roosevelt believed that Americans must be ready to use force to get their way if diplomacy failed.  Diplomacy was a fine way of articulating needs; however, deference to the goals of foreign nationals over American self interest was not in the interest of the American people.</vt:lpstr>
      <vt:lpstr>The Roosevelt Corollary</vt:lpstr>
      <vt:lpstr>Not surprisingly, Europeans and Latin Americans had a different take on the Roosevelt Corollary than Americans did.</vt:lpstr>
      <vt:lpstr>William Howard Taft’s Dollar Diplomacy and the Increasing Frequency of Intervention</vt:lpstr>
      <vt:lpstr>Woodrow Wilson’s Moral Diplomacy</vt:lpstr>
      <vt:lpstr>Revolution in Mexico</vt:lpstr>
      <vt:lpstr>The Lasting Implications of American Foreign Policy Choices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United States and Latin America”</dc:title>
  <dc:creator>Adam</dc:creator>
  <cp:lastModifiedBy>Adam Henry</cp:lastModifiedBy>
  <cp:revision>22</cp:revision>
  <dcterms:created xsi:type="dcterms:W3CDTF">2010-12-01T00:51:54Z</dcterms:created>
  <dcterms:modified xsi:type="dcterms:W3CDTF">2015-09-22T15:34:46Z</dcterms:modified>
</cp:coreProperties>
</file>